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89" r:id="rId3"/>
    <p:sldId id="394" r:id="rId4"/>
    <p:sldId id="392" r:id="rId5"/>
    <p:sldId id="395" r:id="rId6"/>
    <p:sldId id="396" r:id="rId7"/>
    <p:sldId id="391" r:id="rId8"/>
    <p:sldId id="390" r:id="rId9"/>
    <p:sldId id="388" r:id="rId10"/>
    <p:sldId id="393" r:id="rId11"/>
    <p:sldId id="384" r:id="rId12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 III, Marvin L" initials="SIML" lastIdx="2" clrIdx="0">
    <p:extLst>
      <p:ext uri="{19B8F6BF-5375-455C-9EA6-DF929625EA0E}">
        <p15:presenceInfo xmlns:p15="http://schemas.microsoft.com/office/powerpoint/2012/main" userId="S-1-5-21-1085031214-1292428093-527237240-13018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A4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5" autoAdjust="0"/>
    <p:restoredTop sz="72674" autoAdjust="0"/>
  </p:normalViewPr>
  <p:slideViewPr>
    <p:cSldViewPr snapToGrid="0">
      <p:cViewPr varScale="1">
        <p:scale>
          <a:sx n="55" d="100"/>
          <a:sy n="55" d="100"/>
        </p:scale>
        <p:origin x="204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39C07B-73C9-4734-910B-2C5C98824F21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439E1F-F45F-4844-94B4-FF20E3971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99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6A2896-889E-4E80-B974-C3367E2669BE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868900-2323-451F-A072-63B9AD044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8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D608F-F5D9-4D23-B888-1AF9F0A73B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3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E5E7C8-986A-4AC8-B60D-E7174F9F4EA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8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68900-2323-451F-A072-63B9AD0448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7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 For Students: New Students who have applied for admission prior to February 15 will automatically be considered for the Admission based scholarship at IUPUC.  We now offer Athletic Scholarships to IUPUC students – baseball, cross country, soccer, tennis, and softball. Also, All students</a:t>
            </a:r>
            <a:r>
              <a:rPr lang="en-US" altLang="en-US" baseline="0" dirty="0"/>
              <a:t> should apply for other </a:t>
            </a:r>
            <a:r>
              <a:rPr lang="en-US" altLang="en-US" dirty="0"/>
              <a:t>institutional scholarships by completing the General Application in the Scholarships tile within one.iu.edu.  This opens on September 1 for the subsequent school year and we recommend that you to register early</a:t>
            </a:r>
            <a:r>
              <a:rPr lang="en-US" altLang="en-US" baseline="0" dirty="0"/>
              <a:t> since some scholarships close earlier than others</a:t>
            </a:r>
            <a:r>
              <a:rPr lang="en-US" altLang="en-US" dirty="0"/>
              <a:t>. For private scholarships, we recommend that you use a trusted source and for your convenience</a:t>
            </a:r>
            <a:r>
              <a:rPr lang="en-US" altLang="en-US" baseline="0" dirty="0"/>
              <a:t> we </a:t>
            </a:r>
            <a:r>
              <a:rPr lang="en-US" altLang="en-US" dirty="0"/>
              <a:t>list several safe sites on our website.  We encourage you to also see if scholarships are available through your employer, places you have volunteered,</a:t>
            </a:r>
            <a:r>
              <a:rPr lang="en-US" altLang="en-US" baseline="0" dirty="0"/>
              <a:t> </a:t>
            </a:r>
            <a:r>
              <a:rPr lang="en-US" altLang="en-US" dirty="0"/>
              <a:t>community foundations, and high school alumni associations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6BC0A-ADCA-4415-8A99-8E824A340CE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72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68900-2323-451F-A072-63B9AD0448E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ED-E581-48AF-90B8-EB734B0191B6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29-4DA2-4602-B1EC-BD08EA5A5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8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ED-E581-48AF-90B8-EB734B0191B6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29-4DA2-4602-B1EC-BD08EA5A5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ED-E581-48AF-90B8-EB734B0191B6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29-4DA2-4602-B1EC-BD08EA5A5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33305" y="-864501"/>
            <a:ext cx="733465" cy="3156693"/>
            <a:chOff x="685136" y="-246616"/>
            <a:chExt cx="733465" cy="2367520"/>
          </a:xfrm>
        </p:grpSpPr>
        <p:sp>
          <p:nvSpPr>
            <p:cNvPr id="6" name="Rectangle 5"/>
            <p:cNvSpPr/>
            <p:nvPr userDrawn="1"/>
          </p:nvSpPr>
          <p:spPr>
            <a:xfrm>
              <a:off x="685136" y="-246616"/>
              <a:ext cx="733465" cy="23675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8" name="Picture 7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8" y="1380149"/>
              <a:ext cx="489120" cy="6208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4" y="3688697"/>
            <a:ext cx="7734221" cy="148599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000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0694" y="6279763"/>
            <a:ext cx="7734222" cy="370205"/>
          </a:xfrm>
        </p:spPr>
        <p:txBody>
          <a:bodyPr anchor="ctr">
            <a:noAutofit/>
          </a:bodyPr>
          <a:lstStyle>
            <a:lvl1pPr marL="0" indent="0">
              <a:buNone/>
              <a:defRPr sz="2100" b="1" spc="80" baseline="0">
                <a:solidFill>
                  <a:srgbClr val="A6A6A6"/>
                </a:solidFill>
                <a:latin typeface="BentonSans Black"/>
                <a:cs typeface="Arial"/>
              </a:defRPr>
            </a:lvl1pPr>
          </a:lstStyle>
          <a:p>
            <a:pPr lvl="0"/>
            <a:r>
              <a:rPr lang="en-US" dirty="0"/>
              <a:t>IUPUI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3258480"/>
            <a:ext cx="7734222" cy="336549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SUBHEAD OR NAME OF SCHOOL, DEPARTMENT, OR UNIT</a:t>
            </a:r>
          </a:p>
        </p:txBody>
      </p:sp>
    </p:spTree>
    <p:extLst>
      <p:ext uri="{BB962C8B-B14F-4D97-AF65-F5344CB8AC3E}">
        <p14:creationId xmlns:p14="http://schemas.microsoft.com/office/powerpoint/2010/main" val="13003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073150"/>
            <a:ext cx="82550" cy="51593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556000" y="47212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27" y="1012095"/>
            <a:ext cx="8004391" cy="638906"/>
          </a:xfrm>
        </p:spPr>
        <p:txBody>
          <a:bodyPr>
            <a:normAutofit/>
          </a:bodyPr>
          <a:lstStyle>
            <a:lvl1pPr>
              <a:defRPr sz="32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40075" y="1689820"/>
            <a:ext cx="8015594" cy="411980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534849-6E20-4680-960A-A5099824C50F}"/>
              </a:ext>
            </a:extLst>
          </p:cNvPr>
          <p:cNvGrpSpPr/>
          <p:nvPr userDrawn="1"/>
        </p:nvGrpSpPr>
        <p:grpSpPr>
          <a:xfrm>
            <a:off x="0" y="5953647"/>
            <a:ext cx="9144000" cy="939521"/>
            <a:chOff x="-30788" y="4661517"/>
            <a:chExt cx="9228667" cy="5289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2402CD-5F7A-4912-AB83-56F47EEB3FDB}"/>
                </a:ext>
              </a:extLst>
            </p:cNvPr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93CA65-FCB6-4F4D-9AE8-F0C71C1301E9}"/>
                </a:ext>
              </a:extLst>
            </p:cNvPr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4" name="Picture 13" descr="tab-rgb.eps">
              <a:extLst>
                <a:ext uri="{FF2B5EF4-FFF2-40B4-BE49-F238E27FC236}">
                  <a16:creationId xmlns:a16="http://schemas.microsoft.com/office/drawing/2014/main" id="{049F3DEF-9DB6-4533-A828-CA76040AF7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6F870C90-89E3-40DA-B4E0-6577D154FD6F}"/>
                </a:ext>
              </a:extLst>
            </p:cNvPr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rgbClr val="FFFFFF"/>
                  </a:solidFill>
                </a:rPr>
                <a:t>INDIANA UNIVERSITY–PURDUE UNIVERSITY COLUMBUS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1623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7D1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7D1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" name="Picture 8" descr="IUPUI_H_CAMPUS_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2" y="6248401"/>
            <a:ext cx="22828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2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8A678-522A-48A7-87F7-82320D17A5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7065-B964-46DC-8CED-856E4D7773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60" descr="THREE_QUARTER_JAG_PRI#1A84FD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6172202"/>
            <a:ext cx="800100" cy="63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95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ED-E581-48AF-90B8-EB734B0191B6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29-4DA2-4602-B1EC-BD08EA5A5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5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ED-E581-48AF-90B8-EB734B0191B6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29-4DA2-4602-B1EC-BD08EA5A5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ED-E581-48AF-90B8-EB734B0191B6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29-4DA2-4602-B1EC-BD08EA5A5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ED-E581-48AF-90B8-EB734B0191B6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29-4DA2-4602-B1EC-BD08EA5A5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8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ED-E581-48AF-90B8-EB734B0191B6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29-4DA2-4602-B1EC-BD08EA5A5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ED-E581-48AF-90B8-EB734B0191B6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29-4DA2-4602-B1EC-BD08EA5A5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6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ED-E581-48AF-90B8-EB734B0191B6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29-4DA2-4602-B1EC-BD08EA5A5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65ED-E581-48AF-90B8-EB734B0191B6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29-4DA2-4602-B1EC-BD08EA5A5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365ED-E581-48AF-90B8-EB734B0191B6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3629-4DA2-4602-B1EC-BD08EA5A5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4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oneysmarts.iu.edu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laid@iupuc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inancialaidtoolkit.ed.gov/tk/resources.j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h/apply-for-aid/fafs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in.gov/che/state-financial-aid/state-financial-aid-by-progra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iupuc.edu/paying-for-college/scholarships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5313" y="1291590"/>
            <a:ext cx="7702826" cy="293730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Financial Aid at IUPUC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Kristina Delbridge, Assistant Director of Financial Aid and Scholarships</a:t>
            </a:r>
            <a:endParaRPr lang="en-US" sz="1800" dirty="0"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234494" y="1143000"/>
            <a:ext cx="4571686" cy="252413"/>
          </a:xfrm>
        </p:spPr>
        <p:txBody>
          <a:bodyPr/>
          <a:lstStyle/>
          <a:p>
            <a:r>
              <a:rPr lang="en-US" dirty="0">
                <a:latin typeface="BentonSansCond Book" panose="02000606040000020004" pitchFamily="50" charset="0"/>
              </a:rPr>
              <a:t>IUPUC Office of Student Financial Services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30BB169-57ED-41F8-B5B2-E4E6DB77E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354098" y="3366655"/>
            <a:ext cx="6525256" cy="22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4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9E016-DEC2-4DDF-B61E-20D0FA9E5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27" y="436418"/>
            <a:ext cx="8004391" cy="775855"/>
          </a:xfrm>
        </p:spPr>
        <p:txBody>
          <a:bodyPr/>
          <a:lstStyle/>
          <a:p>
            <a:r>
              <a:rPr lang="en-US" dirty="0"/>
              <a:t>Why IUPUC?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A7B49-9FAC-4B6C-BAF3-C290FEA24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/>
              <a:t>What a great education for a low cost!</a:t>
            </a:r>
          </a:p>
          <a:p>
            <a:pPr marL="0" indent="0">
              <a:buNone/>
            </a:pPr>
            <a:r>
              <a:rPr lang="en-US" sz="2200" dirty="0"/>
              <a:t>In-state Banded Tuition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/>
              <a:t>2022-2023 Tuition and Fees: $9,790 Undergraduate Resident Student Enrolled Full-time for fall/spring</a:t>
            </a:r>
          </a:p>
          <a:p>
            <a:pPr lvl="3">
              <a:buFont typeface="Courier New" panose="020B0604020202020204" pitchFamily="34" charset="0"/>
              <a:buChar char="o"/>
            </a:pPr>
            <a:r>
              <a:rPr lang="en-US" sz="2200" dirty="0"/>
              <a:t>Estimate costs using the cost calculator: </a:t>
            </a:r>
            <a:r>
              <a:rPr lang="en-US" sz="2200" dirty="0">
                <a:hlinkClick r:id="rId2"/>
              </a:rPr>
              <a:t>https://moneysmarts.iu.edu/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4582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1540" y="1583285"/>
            <a:ext cx="84799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Email us at </a:t>
            </a:r>
            <a:r>
              <a:rPr lang="en-US" sz="2400" dirty="0">
                <a:hlinkClick r:id="rId3"/>
              </a:rPr>
              <a:t>financialaid@iupuc.edu</a:t>
            </a:r>
            <a:endParaRPr lang="en-US" sz="2400" dirty="0"/>
          </a:p>
          <a:p>
            <a:r>
              <a:rPr lang="en-US" sz="24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Request a Virtual Appointment at </a:t>
            </a:r>
            <a:r>
              <a:rPr lang="en-US" sz="2400" dirty="0">
                <a:hlinkClick r:id="rId3"/>
              </a:rPr>
              <a:t>financialaid@iupuc.edu</a:t>
            </a:r>
            <a:r>
              <a:rPr lang="en-US" sz="2400" dirty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Call us at 844-448-9281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Visit our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Resources: Financial Aid toolkit for handouts helpful </a:t>
            </a:r>
          </a:p>
          <a:p>
            <a:r>
              <a:rPr lang="en-US" sz="2400" dirty="0"/>
              <a:t>for students and parents:</a:t>
            </a:r>
          </a:p>
          <a:p>
            <a:pPr lvl="1"/>
            <a:r>
              <a:rPr lang="en-US" sz="2400" dirty="0">
                <a:hlinkClick r:id="rId4"/>
              </a:rPr>
              <a:t>https://financialaidtoolkit.ed.gov/tk/resources.jsp</a:t>
            </a:r>
            <a:r>
              <a:rPr lang="en-US" sz="24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90706" y="237250"/>
            <a:ext cx="3700462" cy="336549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1540" y="659955"/>
            <a:ext cx="7669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A0000"/>
                </a:solidFill>
              </a:rPr>
              <a:t>Thank you!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530027" y="243069"/>
            <a:ext cx="8004391" cy="671332"/>
          </a:xfrm>
        </p:spPr>
        <p:txBody>
          <a:bodyPr/>
          <a:lstStyle/>
          <a:p>
            <a:r>
              <a:rPr lang="en-US" altLang="en-US" dirty="0"/>
              <a:t>Financial Aid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3346" y="1048378"/>
            <a:ext cx="8459660" cy="4723931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–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–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»"/>
              <a:defRPr sz="16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en-US" sz="2200" dirty="0">
                <a:latin typeface="+mn-lt"/>
                <a:cs typeface="Times New Roman" panose="02020603050405020304" pitchFamily="18" charset="0"/>
              </a:rPr>
              <a:t>For Federal and State (Indiana) Aid:</a:t>
            </a:r>
          </a:p>
          <a:p>
            <a:pPr marL="857250" lvl="1" indent="-457200" fontAlgn="auto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+mn-lt"/>
                <a:cs typeface="Times New Roman" panose="02020603050405020304" pitchFamily="18" charset="0"/>
              </a:rPr>
              <a:t>Complete the FAFSA listing school code </a:t>
            </a:r>
            <a:r>
              <a:rPr lang="en-US" sz="2200" b="1" dirty="0">
                <a:latin typeface="+mn-lt"/>
                <a:cs typeface="Times New Roman" panose="02020603050405020304" pitchFamily="18" charset="0"/>
              </a:rPr>
              <a:t>E01033</a:t>
            </a:r>
          </a:p>
          <a:p>
            <a:pPr marL="857250" lvl="1" indent="-457200" fontAlgn="auto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b="1" dirty="0">
                <a:latin typeface="+mn-lt"/>
                <a:cs typeface="Times New Roman" panose="02020603050405020304" pitchFamily="18" charset="0"/>
              </a:rPr>
              <a:t>State Deadline April 15</a:t>
            </a:r>
          </a:p>
          <a:p>
            <a:pPr marL="857250" lvl="1" indent="-457200" fontAlgn="auto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+mn-lt"/>
                <a:cs typeface="Times New Roman" panose="02020603050405020304" pitchFamily="18" charset="0"/>
              </a:rPr>
              <a:t>CVO application if applicable</a:t>
            </a:r>
          </a:p>
          <a:p>
            <a:pPr marL="57150" indent="0">
              <a:spcAft>
                <a:spcPts val="1200"/>
              </a:spcAft>
              <a:buNone/>
              <a:defRPr/>
            </a:pPr>
            <a:r>
              <a:rPr lang="en-US" sz="2200" dirty="0">
                <a:latin typeface="+mn-lt"/>
              </a:rPr>
              <a:t>College Goal Sunday Events:</a:t>
            </a:r>
          </a:p>
          <a:p>
            <a:pPr marL="571506" indent="-4572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Visit collegegoalsunday.org for all locations</a:t>
            </a:r>
            <a:r>
              <a:rPr lang="en-US" sz="2200" dirty="0"/>
              <a:t>.</a:t>
            </a:r>
          </a:p>
          <a:p>
            <a:pPr marL="971556" lvl="1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November 6, 2022; 2-4 pm</a:t>
            </a:r>
          </a:p>
          <a:p>
            <a:pPr marL="971556" lvl="1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February 26, 2023; 2-4 pm</a:t>
            </a:r>
          </a:p>
          <a:p>
            <a:pPr marL="114306" indent="0" algn="ctr">
              <a:spcAft>
                <a:spcPts val="800"/>
              </a:spcAft>
              <a:buNone/>
            </a:pPr>
            <a:r>
              <a:rPr lang="en-US" sz="2200" dirty="0">
                <a:hlinkClick r:id="rId3"/>
              </a:rPr>
              <a:t>https://studentaid.gov/h/apply-for-aid/fafsa</a:t>
            </a:r>
            <a:endParaRPr lang="en-US" sz="2200" dirty="0"/>
          </a:p>
          <a:p>
            <a:pPr marL="114306" indent="0" algn="ctr">
              <a:spcAft>
                <a:spcPts val="800"/>
              </a:spcAft>
              <a:buNone/>
            </a:pPr>
            <a:r>
              <a:rPr lang="en-US" sz="2000" dirty="0">
                <a:hlinkClick r:id="rId4"/>
              </a:rPr>
              <a:t>https://www.in.gov/che/state-financial-aid/state-financial-aid-by-program/</a:t>
            </a:r>
            <a:r>
              <a:rPr lang="en-US" sz="2200" dirty="0"/>
              <a:t>	</a:t>
            </a:r>
          </a:p>
          <a:p>
            <a:pPr marL="514356" lvl="1" indent="0">
              <a:spcAft>
                <a:spcPts val="800"/>
              </a:spcAft>
              <a:buNone/>
            </a:pPr>
            <a:endParaRPr lang="en-US" sz="2000" dirty="0"/>
          </a:p>
          <a:p>
            <a:pPr marL="971556" lvl="1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56" lvl="1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" indent="0">
              <a:spcAft>
                <a:spcPts val="1200"/>
              </a:spcAft>
              <a:buNone/>
              <a:defRPr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95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1952-71F9-47EE-96FA-C95D7EA6F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27" y="374073"/>
            <a:ext cx="8004391" cy="789709"/>
          </a:xfrm>
        </p:spPr>
        <p:txBody>
          <a:bodyPr/>
          <a:lstStyle/>
          <a:p>
            <a:r>
              <a:rPr lang="en-US" dirty="0"/>
              <a:t>2023-2024 FAFSA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2240B-6EB5-433E-B93D-630F7BA3F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75" y="1302327"/>
            <a:ext cx="8015594" cy="4507295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+mn-lt"/>
              </a:rPr>
              <a:t>Removal of questions related to Selective Service registration.</a:t>
            </a:r>
          </a:p>
          <a:p>
            <a:r>
              <a:rPr lang="en-US" sz="2200" dirty="0">
                <a:latin typeface="+mn-lt"/>
              </a:rPr>
              <a:t>Removal of the drug conviction questions and corresponding eligibility worksheet.</a:t>
            </a:r>
          </a:p>
          <a:p>
            <a:r>
              <a:rPr lang="en-US" sz="2200" dirty="0">
                <a:latin typeface="+mn-lt"/>
              </a:rPr>
              <a:t>Addition of a demographic survey with questions related to gender, ethnicity, and race.</a:t>
            </a:r>
          </a:p>
          <a:p>
            <a:r>
              <a:rPr lang="en-US" sz="2200" dirty="0">
                <a:latin typeface="+mn-lt"/>
              </a:rPr>
              <a:t>Students who were initially determined to be dependent and used the IRS DRT, or whose parent used the IRS DRT, had been unable to submit a correction in which their dependency status was now “independent.” This issue has now been resolved and users should no longer encounter this problem.</a:t>
            </a:r>
          </a:p>
        </p:txBody>
      </p:sp>
    </p:spTree>
    <p:extLst>
      <p:ext uri="{BB962C8B-B14F-4D97-AF65-F5344CB8AC3E}">
        <p14:creationId xmlns:p14="http://schemas.microsoft.com/office/powerpoint/2010/main" val="275601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FE64-4A81-47FD-9BB9-DBA303E27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75" y="513332"/>
            <a:ext cx="8004391" cy="638906"/>
          </a:xfrm>
        </p:spPr>
        <p:txBody>
          <a:bodyPr/>
          <a:lstStyle/>
          <a:p>
            <a:r>
              <a:rPr lang="en-US" dirty="0"/>
              <a:t>Types of Financial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919F7-466B-457A-97F8-EDCE4ADB1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75" y="1689820"/>
            <a:ext cx="4793926" cy="4119802"/>
          </a:xfrm>
        </p:spPr>
        <p:txBody>
          <a:bodyPr/>
          <a:lstStyle/>
          <a:p>
            <a:pPr marL="609585" indent="-228594">
              <a:buFont typeface="Wingdings" panose="05000000000000000000" pitchFamily="2" charset="2"/>
              <a:buChar char="§"/>
            </a:pPr>
            <a:r>
              <a:rPr lang="en-US" dirty="0"/>
              <a:t>Scholarships- Free money from your college or external sources.</a:t>
            </a:r>
          </a:p>
          <a:p>
            <a:pPr marL="609585" indent="-228594">
              <a:buFont typeface="Wingdings" panose="05000000000000000000" pitchFamily="2" charset="2"/>
              <a:buChar char="§"/>
            </a:pPr>
            <a:r>
              <a:rPr lang="en-US" dirty="0"/>
              <a:t>Grants- Free Federal and State funding, which include 21</a:t>
            </a:r>
            <a:r>
              <a:rPr lang="en-US" baseline="30000" dirty="0"/>
              <a:t>st</a:t>
            </a:r>
            <a:r>
              <a:rPr lang="en-US" dirty="0"/>
              <a:t> Century Scholars and Pell grants.</a:t>
            </a:r>
          </a:p>
          <a:p>
            <a:pPr marL="609585" indent="-228594">
              <a:buFont typeface="Wingdings" panose="05000000000000000000" pitchFamily="2" charset="2"/>
              <a:buChar char="§"/>
            </a:pPr>
            <a:r>
              <a:rPr lang="en-US" dirty="0"/>
              <a:t>Loans- Loans for student and parents that need to be repaid.</a:t>
            </a:r>
          </a:p>
          <a:p>
            <a:pPr marL="609585" indent="-228594">
              <a:buFont typeface="Wingdings" panose="05000000000000000000" pitchFamily="2" charset="2"/>
              <a:buChar char="§"/>
            </a:pPr>
            <a:r>
              <a:rPr lang="en-US" dirty="0"/>
              <a:t>Work-Study Employment- Earn money while working on campus.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212886-C616-4D67-BF13-60E252053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910" y="1226128"/>
            <a:ext cx="3526344" cy="324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2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B595-D8EA-437E-888C-E665960D7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27" y="284018"/>
            <a:ext cx="8004391" cy="1039091"/>
          </a:xfrm>
        </p:spPr>
        <p:txBody>
          <a:bodyPr/>
          <a:lstStyle/>
          <a:p>
            <a:r>
              <a:rPr lang="en-US" dirty="0"/>
              <a:t>State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3A72A-E9F7-4067-A9BF-04C5C0E71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75" y="1399309"/>
            <a:ext cx="8015594" cy="441031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/>
              <a:t>OLD NEWS</a:t>
            </a:r>
            <a:r>
              <a:rPr lang="en-US" sz="2200" dirty="0"/>
              <a:t>: 21</a:t>
            </a:r>
            <a:r>
              <a:rPr lang="en-US" sz="2200" baseline="30000" dirty="0"/>
              <a:t>st</a:t>
            </a:r>
            <a:r>
              <a:rPr lang="en-US" sz="2200" dirty="0"/>
              <a:t> Century: College Scholar Success Program requirements are GONE.  This had activities the students had to log while in college to keep the 21st Century Scholarship.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/>
              <a:t>NEW NEWS</a:t>
            </a:r>
            <a:r>
              <a:rPr lang="en-US" sz="2200" dirty="0"/>
              <a:t>: Frank O’Bannon will increase for 2023-2024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35% increase to the maximum Frank O’Bannon Grant base-award amounts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This brings the maximum award back to pre-recession levels when adjusted for inflation.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Maximum award at public institution is will be $ 6,200.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7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96167-3788-470F-A705-CC0F095C1D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OLD 		      VS. 			NEW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40B752-2327-494F-A766-C137FA476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91" y="1926937"/>
            <a:ext cx="3525982" cy="3774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7F2D97-5D6E-4063-987C-FF4C64A71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18" y="1981200"/>
            <a:ext cx="3629891" cy="362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2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66A0-BC05-429F-946A-74A11FEE3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27" y="408709"/>
            <a:ext cx="8004391" cy="810491"/>
          </a:xfrm>
        </p:spPr>
        <p:txBody>
          <a:bodyPr/>
          <a:lstStyle/>
          <a:p>
            <a:r>
              <a:rPr lang="en-US" dirty="0"/>
              <a:t>Dependency Overrides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D7567-63CA-4BF7-ABD3-8064FDDE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03" y="1447800"/>
            <a:ext cx="8015594" cy="4398105"/>
          </a:xfrm>
        </p:spPr>
        <p:txBody>
          <a:bodyPr/>
          <a:lstStyle/>
          <a:p>
            <a:pPr indent="-228594">
              <a:buFont typeface="Wingdings" panose="05000000000000000000" pitchFamily="2" charset="2"/>
              <a:buChar char="§"/>
            </a:pPr>
            <a:r>
              <a:rPr lang="en-US" sz="2200" dirty="0"/>
              <a:t>Students who are unable to provide parent information on their FAFSA due to unusual situations.</a:t>
            </a:r>
          </a:p>
          <a:p>
            <a:pPr indent="-228594">
              <a:buFont typeface="Wingdings" panose="05000000000000000000" pitchFamily="2" charset="2"/>
              <a:buChar char="§"/>
            </a:pPr>
            <a:r>
              <a:rPr lang="en-US" sz="2200" dirty="0"/>
              <a:t>Incarcerated parents, no relationship with parents due to abuse, neglect, or abandonment. </a:t>
            </a:r>
          </a:p>
          <a:p>
            <a:pPr indent="-228594">
              <a:buFont typeface="Wingdings" panose="05000000000000000000" pitchFamily="2" charset="2"/>
              <a:buChar char="§"/>
            </a:pPr>
            <a:r>
              <a:rPr lang="en-US" sz="2200" dirty="0"/>
              <a:t>Colleges have a process to override the FAFSA to make the student independent. </a:t>
            </a:r>
          </a:p>
          <a:p>
            <a:pPr indent="-228594">
              <a:buFont typeface="Wingdings" panose="05000000000000000000" pitchFamily="2" charset="2"/>
              <a:buChar char="§"/>
            </a:pPr>
            <a:r>
              <a:rPr lang="en-US" sz="2200" dirty="0"/>
              <a:t>This process doesn’t consider parents who don’t want to or are unable to provide financial support. Students will need to provide parent information.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7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FA2BA-BC85-4940-987C-13B7FC648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27" y="450273"/>
            <a:ext cx="8004391" cy="893618"/>
          </a:xfrm>
        </p:spPr>
        <p:txBody>
          <a:bodyPr/>
          <a:lstStyle/>
          <a:p>
            <a:r>
              <a:rPr lang="en-US" dirty="0"/>
              <a:t>Appeals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E84F5-EEE2-483C-A6EF-A9C9D1B4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75" y="1420091"/>
            <a:ext cx="8015594" cy="438953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b="1" dirty="0"/>
              <a:t>All FAFSA Income Data is based on information from 2 years prior. 2023-2024 FAFSA is based on data from 2021.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If situation has changed since filing the FAFSA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If the income information on the FAFSA is outdated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If there are extenuating circumstances that were not addressed on the FAFSA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If there are expenses that you would like appropriated into your cost of attendance (such as medical/dental expenses)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82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887413" y="27710"/>
            <a:ext cx="8004175" cy="12676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solidFill>
                  <a:srgbClr val="690304"/>
                </a:solidFill>
                <a:latin typeface="+mn-lt"/>
                <a:cs typeface="Arial" panose="020B0604020202020204" pitchFamily="34" charset="0"/>
              </a:rPr>
              <a:t>Scholarships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6301" y="1046019"/>
            <a:ext cx="8015287" cy="55067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For Scholarships: 	</a:t>
            </a:r>
          </a:p>
          <a:p>
            <a:pPr lvl="1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latin typeface="+mn-lt"/>
                <a:cs typeface="Times New Roman" panose="02020603050405020304" pitchFamily="18" charset="0"/>
              </a:rPr>
              <a:t>Admission-Based Scholarships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are based on application</a:t>
            </a:r>
          </a:p>
          <a:p>
            <a:pPr lvl="1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latin typeface="+mn-lt"/>
                <a:cs typeface="Times New Roman" panose="02020603050405020304" pitchFamily="18" charset="0"/>
              </a:rPr>
              <a:t>Athletic Scholarships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! (started 22-23)</a:t>
            </a:r>
          </a:p>
          <a:p>
            <a:pPr lvl="1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latin typeface="+mn-lt"/>
                <a:cs typeface="Times New Roman" panose="02020603050405020304" pitchFamily="18" charset="0"/>
              </a:rPr>
              <a:t>Institutional Scholarships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Annual completion of the General Application or other application in the Scholarships tile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Additional information/essay as required</a:t>
            </a:r>
          </a:p>
          <a:p>
            <a:pPr lvl="1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latin typeface="+mn-lt"/>
                <a:cs typeface="Times New Roman" panose="02020603050405020304" pitchFamily="18" charset="0"/>
              </a:rPr>
              <a:t>Outside Scholarships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may be found online or in your community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sz="2000" dirty="0">
                <a:latin typeface="+mn-lt"/>
                <a:cs typeface="Times New Roman" panose="02020603050405020304" pitchFamily="18" charset="0"/>
                <a:hlinkClick r:id="rId3"/>
              </a:rPr>
              <a:t>https://students.iupuc.edu/paying-for-college/scholarships/index.html</a:t>
            </a: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843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36" y="305281"/>
            <a:ext cx="4149436" cy="106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065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6195</TotalTime>
  <Words>808</Words>
  <Application>Microsoft Office PowerPoint</Application>
  <PresentationFormat>On-screen Show (4:3)</PresentationFormat>
  <Paragraphs>81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BentonSans Black</vt:lpstr>
      <vt:lpstr>BentonSansCond Book</vt:lpstr>
      <vt:lpstr>Calibri</vt:lpstr>
      <vt:lpstr>Calibri Light</vt:lpstr>
      <vt:lpstr>Courier New</vt:lpstr>
      <vt:lpstr>Wingdings</vt:lpstr>
      <vt:lpstr>Office Theme</vt:lpstr>
      <vt:lpstr>Financial Aid at IUPUC Kristina Delbridge, Assistant Director of Financial Aid and Scholarships</vt:lpstr>
      <vt:lpstr>Financial Aid</vt:lpstr>
      <vt:lpstr>2023-2024 FAFSA updates </vt:lpstr>
      <vt:lpstr>Types of Financial Aid</vt:lpstr>
      <vt:lpstr>State Updates</vt:lpstr>
      <vt:lpstr>OLD         VS.    NEW</vt:lpstr>
      <vt:lpstr>Dependency Overrides</vt:lpstr>
      <vt:lpstr>Appeals</vt:lpstr>
      <vt:lpstr>Scholarships</vt:lpstr>
      <vt:lpstr>Why IUPUC?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Your Future: Recommended Strategies</dc:title>
  <dc:creator>Griffey, Allan</dc:creator>
  <cp:lastModifiedBy>Morris, Jayne</cp:lastModifiedBy>
  <cp:revision>378</cp:revision>
  <cp:lastPrinted>2022-04-01T16:45:14Z</cp:lastPrinted>
  <dcterms:created xsi:type="dcterms:W3CDTF">2017-05-11T12:50:31Z</dcterms:created>
  <dcterms:modified xsi:type="dcterms:W3CDTF">2022-11-09T17:48:51Z</dcterms:modified>
</cp:coreProperties>
</file>